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79" r:id="rId4"/>
    <p:sldId id="280" r:id="rId5"/>
    <p:sldId id="260" r:id="rId6"/>
    <p:sldId id="258" r:id="rId7"/>
    <p:sldId id="259" r:id="rId8"/>
    <p:sldId id="262" r:id="rId9"/>
    <p:sldId id="263" r:id="rId10"/>
    <p:sldId id="264" r:id="rId11"/>
    <p:sldId id="265"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81" r:id="rId25"/>
    <p:sldId id="282" r:id="rId26"/>
    <p:sldId id="283" r:id="rId27"/>
    <p:sldId id="284" r:id="rId28"/>
    <p:sldId id="285" r:id="rId29"/>
    <p:sldId id="286" r:id="rId30"/>
    <p:sldId id="287" r:id="rId31"/>
    <p:sldId id="288" r:id="rId32"/>
    <p:sldId id="25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52"/>
    <p:restoredTop sz="94694"/>
  </p:normalViewPr>
  <p:slideViewPr>
    <p:cSldViewPr snapToGrid="0" snapToObjects="1">
      <p:cViewPr varScale="1">
        <p:scale>
          <a:sx n="101" d="100"/>
          <a:sy n="101"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92387-B621-DB47-9311-3563BFA7F3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85CD15-5377-9442-8CD0-F93ECB10CE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0EC0FF-5B1E-104C-9DAB-C107093E3270}"/>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15C75DE2-9376-3442-93CD-BD524EF9B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DA6771-6AB7-604D-9A90-5225CA9979CF}"/>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4008428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6B965-C0A2-2047-BF4E-FF6A681430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93481D-3B34-E045-9BD5-9EF8FD6868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D574A2-09F4-D946-8AB4-5BC778B8CDB8}"/>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A3DDCB26-10B0-C146-BEA5-D42B1CAB34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D04931-FC28-CE43-8753-2FF99D8BA214}"/>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4041271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A22F0B-C1ED-8C44-BFD6-2FF43034AA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2DAFD6-A5F2-0142-8323-3E83C917A1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F57979-2A01-5C41-AE3E-D077A59BD560}"/>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CD71C2BE-50BD-AA4A-9E11-A1438A0D42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7EF3-16B0-6B40-9132-A94B8EF86F3F}"/>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3398557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6897D-55B3-5D45-AB50-A40BE2F087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3DCA1C-D904-4449-97B7-5A8CBA869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C32AEA-559E-664B-A7E2-BD0EEA147A4B}"/>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E8CC0069-59B7-5344-A76D-003E28E4D5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D4EDC-FA65-894A-A187-A76502048BEC}"/>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2594735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BA4B3-1A1D-3642-9980-475B553C2A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0A92FCD-787C-1149-B934-FD963D8738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8957C4-7C0D-4D4E-B815-1D0D92CE4290}"/>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4ECAA49C-9D2F-DC4A-B471-4EB7EF4961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6BDCF-2DC2-3145-BDEF-60C2D62BCC68}"/>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3795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9176F-FDEC-B04A-8B6B-CE6CFB2065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ADD486-C3FB-7246-A122-F5E2592DB8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8E6E16-CAA8-414F-95C3-41C7B573EF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6EA2C6-42F5-9A40-86F5-1D4CFA8B81D1}"/>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6" name="Footer Placeholder 5">
            <a:extLst>
              <a:ext uri="{FF2B5EF4-FFF2-40B4-BE49-F238E27FC236}">
                <a16:creationId xmlns:a16="http://schemas.microsoft.com/office/drawing/2014/main" id="{7C340186-CC7A-334B-9E7F-CB77B95EC6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1D5C2C-EAE6-CE4C-A7B8-56A215703D6E}"/>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2326202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1E520-FE82-B942-8952-FB7837C069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A171E8-EB96-F14E-8C60-22179D7390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700BE3-BC52-EC4F-BBAC-3C76F7021D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5509F4-C1D4-DE44-9023-DFD275A834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B083BE-4CC3-164B-A3E8-6826607664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CB42D0-33A5-ED42-82D0-F3C752B72B06}"/>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8" name="Footer Placeholder 7">
            <a:extLst>
              <a:ext uri="{FF2B5EF4-FFF2-40B4-BE49-F238E27FC236}">
                <a16:creationId xmlns:a16="http://schemas.microsoft.com/office/drawing/2014/main" id="{25967AA0-4D8F-3349-9C6F-738BA11BB7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263AD8-C011-2C44-BDBC-0BDCECB33033}"/>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1132396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E8D92-CAA6-F84D-925F-446B8F79C5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9A58FE-C9A7-524E-B0AF-EC2CB821EB83}"/>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4" name="Footer Placeholder 3">
            <a:extLst>
              <a:ext uri="{FF2B5EF4-FFF2-40B4-BE49-F238E27FC236}">
                <a16:creationId xmlns:a16="http://schemas.microsoft.com/office/drawing/2014/main" id="{31E6BD2E-9F93-E947-A2C2-1AB470C1C8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1AF928-44D5-7D4D-AB45-93C62EE5C0D1}"/>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1242228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A9F16E-E01D-E74D-8E53-E45AAB7D3124}"/>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3" name="Footer Placeholder 2">
            <a:extLst>
              <a:ext uri="{FF2B5EF4-FFF2-40B4-BE49-F238E27FC236}">
                <a16:creationId xmlns:a16="http://schemas.microsoft.com/office/drawing/2014/main" id="{4B878A75-F053-724B-9C74-C414A192C7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07CF92-B7D7-0C48-8FEC-C4BBC0464E66}"/>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11711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9AF43-1534-BB4A-A268-1293C2B3FA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4FA256-C143-C04A-946A-B95E26AF90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CBC958-B656-DC46-A8A8-DB085611B6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2EF1A1-4598-5E4E-AB0B-DD3A7216D28C}"/>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6" name="Footer Placeholder 5">
            <a:extLst>
              <a:ext uri="{FF2B5EF4-FFF2-40B4-BE49-F238E27FC236}">
                <a16:creationId xmlns:a16="http://schemas.microsoft.com/office/drawing/2014/main" id="{8101E4E7-7C44-A944-88E2-EA9EEC4628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5907C-CD71-B541-A27A-5C7839B14E27}"/>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734835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57F25-CEE9-F341-BC19-3FF3023B9F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152224-EB82-3E40-98B9-89C858DA2D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4FE0BB2-0024-E346-B22D-26F2413A1A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BE4A7F-710D-E546-BE97-3E0BD0C0E95A}"/>
              </a:ext>
            </a:extLst>
          </p:cNvPr>
          <p:cNvSpPr>
            <a:spLocks noGrp="1"/>
          </p:cNvSpPr>
          <p:nvPr>
            <p:ph type="dt" sz="half" idx="10"/>
          </p:nvPr>
        </p:nvSpPr>
        <p:spPr/>
        <p:txBody>
          <a:bodyPr/>
          <a:lstStyle/>
          <a:p>
            <a:fld id="{BE6E4501-64C9-1F46-B4F5-824BF6E3F6B7}" type="datetimeFigureOut">
              <a:rPr lang="en-US" smtClean="0"/>
              <a:t>2/10/20</a:t>
            </a:fld>
            <a:endParaRPr lang="en-US"/>
          </a:p>
        </p:txBody>
      </p:sp>
      <p:sp>
        <p:nvSpPr>
          <p:cNvPr id="6" name="Footer Placeholder 5">
            <a:extLst>
              <a:ext uri="{FF2B5EF4-FFF2-40B4-BE49-F238E27FC236}">
                <a16:creationId xmlns:a16="http://schemas.microsoft.com/office/drawing/2014/main" id="{50E7EC28-1BC1-6A4E-A0D8-0C307E917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43EE6D-B283-DE42-A0BE-FC89B7B72A61}"/>
              </a:ext>
            </a:extLst>
          </p:cNvPr>
          <p:cNvSpPr>
            <a:spLocks noGrp="1"/>
          </p:cNvSpPr>
          <p:nvPr>
            <p:ph type="sldNum" sz="quarter" idx="12"/>
          </p:nvPr>
        </p:nvSpPr>
        <p:spPr/>
        <p:txBody>
          <a:bodyPr/>
          <a:lstStyle/>
          <a:p>
            <a:fld id="{4DEE69DA-6810-8840-AF1F-30EA96B92A38}" type="slidenum">
              <a:rPr lang="en-US" smtClean="0"/>
              <a:t>‹#›</a:t>
            </a:fld>
            <a:endParaRPr lang="en-US"/>
          </a:p>
        </p:txBody>
      </p:sp>
    </p:spTree>
    <p:extLst>
      <p:ext uri="{BB962C8B-B14F-4D97-AF65-F5344CB8AC3E}">
        <p14:creationId xmlns:p14="http://schemas.microsoft.com/office/powerpoint/2010/main" val="842482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927D44-E0D8-FA4F-9A63-6868FD69B3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C62533-F2E5-DA47-9723-5A4FB3687F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6C83C1-9E16-7745-AF58-0AE6CBE677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6E4501-64C9-1F46-B4F5-824BF6E3F6B7}" type="datetimeFigureOut">
              <a:rPr lang="en-US" smtClean="0"/>
              <a:t>2/10/20</a:t>
            </a:fld>
            <a:endParaRPr lang="en-US"/>
          </a:p>
        </p:txBody>
      </p:sp>
      <p:sp>
        <p:nvSpPr>
          <p:cNvPr id="5" name="Footer Placeholder 4">
            <a:extLst>
              <a:ext uri="{FF2B5EF4-FFF2-40B4-BE49-F238E27FC236}">
                <a16:creationId xmlns:a16="http://schemas.microsoft.com/office/drawing/2014/main" id="{2093E4CE-5ED0-4B4B-A651-5714A199B7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CC7F6C-5825-4942-8EC6-14A8321356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EE69DA-6810-8840-AF1F-30EA96B92A38}" type="slidenum">
              <a:rPr lang="en-US" smtClean="0"/>
              <a:t>‹#›</a:t>
            </a:fld>
            <a:endParaRPr lang="en-US"/>
          </a:p>
        </p:txBody>
      </p:sp>
    </p:spTree>
    <p:extLst>
      <p:ext uri="{BB962C8B-B14F-4D97-AF65-F5344CB8AC3E}">
        <p14:creationId xmlns:p14="http://schemas.microsoft.com/office/powerpoint/2010/main" val="20156775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30EF2-B48D-B943-99B8-1F7BA00098CB}"/>
              </a:ext>
            </a:extLst>
          </p:cNvPr>
          <p:cNvSpPr>
            <a:spLocks noGrp="1"/>
          </p:cNvSpPr>
          <p:nvPr>
            <p:ph type="ctrTitle"/>
          </p:nvPr>
        </p:nvSpPr>
        <p:spPr/>
        <p:txBody>
          <a:bodyPr/>
          <a:lstStyle/>
          <a:p>
            <a:r>
              <a:rPr lang="en-US" dirty="0"/>
              <a:t>K-means</a:t>
            </a:r>
          </a:p>
        </p:txBody>
      </p:sp>
      <p:sp>
        <p:nvSpPr>
          <p:cNvPr id="3" name="Subtitle 2">
            <a:extLst>
              <a:ext uri="{FF2B5EF4-FFF2-40B4-BE49-F238E27FC236}">
                <a16:creationId xmlns:a16="http://schemas.microsoft.com/office/drawing/2014/main" id="{F27B4E1D-8822-4D4A-B57E-D16D167B6092}"/>
              </a:ext>
            </a:extLst>
          </p:cNvPr>
          <p:cNvSpPr>
            <a:spLocks noGrp="1"/>
          </p:cNvSpPr>
          <p:nvPr>
            <p:ph type="subTitle" idx="1"/>
          </p:nvPr>
        </p:nvSpPr>
        <p:spPr/>
        <p:txBody>
          <a:bodyPr/>
          <a:lstStyle/>
          <a:p>
            <a:r>
              <a:rPr lang="en-US" dirty="0"/>
              <a:t>CSC 466</a:t>
            </a:r>
          </a:p>
          <a:p>
            <a:r>
              <a:rPr lang="en-US" dirty="0"/>
              <a:t>Paul Anderson</a:t>
            </a:r>
            <a:br>
              <a:rPr lang="en-US" dirty="0"/>
            </a:br>
            <a:br>
              <a:rPr lang="en-US" dirty="0"/>
            </a:br>
            <a:r>
              <a:rPr lang="en-US" sz="1800" i="1" dirty="0"/>
              <a:t>Figures for examples from </a:t>
            </a:r>
            <a:r>
              <a:rPr lang="en-US" sz="1800" i="1" dirty="0" err="1"/>
              <a:t>Auton</a:t>
            </a:r>
            <a:r>
              <a:rPr lang="en-US" sz="1800" i="1" dirty="0"/>
              <a:t> Lab at CMU</a:t>
            </a:r>
            <a:endParaRPr lang="en-US" sz="1800" dirty="0"/>
          </a:p>
        </p:txBody>
      </p:sp>
    </p:spTree>
    <p:extLst>
      <p:ext uri="{BB962C8B-B14F-4D97-AF65-F5344CB8AC3E}">
        <p14:creationId xmlns:p14="http://schemas.microsoft.com/office/powerpoint/2010/main" val="2775703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EE8637-9216-0F4E-BE04-81AA9476E3C3}"/>
              </a:ext>
            </a:extLst>
          </p:cNvPr>
          <p:cNvPicPr>
            <a:picLocks noChangeAspect="1"/>
          </p:cNvPicPr>
          <p:nvPr/>
        </p:nvPicPr>
        <p:blipFill>
          <a:blip r:embed="rId2"/>
          <a:stretch>
            <a:fillRect/>
          </a:stretch>
        </p:blipFill>
        <p:spPr>
          <a:xfrm>
            <a:off x="1226200" y="0"/>
            <a:ext cx="9739599" cy="6858000"/>
          </a:xfrm>
          <a:prstGeom prst="rect">
            <a:avLst/>
          </a:prstGeom>
        </p:spPr>
      </p:pic>
    </p:spTree>
    <p:extLst>
      <p:ext uri="{BB962C8B-B14F-4D97-AF65-F5344CB8AC3E}">
        <p14:creationId xmlns:p14="http://schemas.microsoft.com/office/powerpoint/2010/main" val="2633887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7B7B3-A3DF-714E-8C24-A75455B12460}"/>
              </a:ext>
            </a:extLst>
          </p:cNvPr>
          <p:cNvSpPr>
            <a:spLocks noGrp="1"/>
          </p:cNvSpPr>
          <p:nvPr>
            <p:ph type="title"/>
          </p:nvPr>
        </p:nvSpPr>
        <p:spPr/>
        <p:txBody>
          <a:bodyPr/>
          <a:lstStyle/>
          <a:p>
            <a:r>
              <a:rPr lang="en-US" dirty="0"/>
              <a:t>Simple algorithm but some deeper questions</a:t>
            </a:r>
          </a:p>
        </p:txBody>
      </p:sp>
      <p:sp>
        <p:nvSpPr>
          <p:cNvPr id="3" name="Content Placeholder 2">
            <a:extLst>
              <a:ext uri="{FF2B5EF4-FFF2-40B4-BE49-F238E27FC236}">
                <a16:creationId xmlns:a16="http://schemas.microsoft.com/office/drawing/2014/main" id="{0FDF59A6-1D1E-CD45-8891-2E7967D4CE43}"/>
              </a:ext>
            </a:extLst>
          </p:cNvPr>
          <p:cNvSpPr>
            <a:spLocks noGrp="1"/>
          </p:cNvSpPr>
          <p:nvPr>
            <p:ph idx="1"/>
          </p:nvPr>
        </p:nvSpPr>
        <p:spPr/>
        <p:txBody>
          <a:bodyPr/>
          <a:lstStyle/>
          <a:p>
            <a:r>
              <a:rPr lang="en-US" dirty="0"/>
              <a:t>What is it trying to optimize? </a:t>
            </a:r>
          </a:p>
          <a:p>
            <a:r>
              <a:rPr lang="en-US" dirty="0"/>
              <a:t>Are we sure it will terminate? </a:t>
            </a:r>
          </a:p>
          <a:p>
            <a:r>
              <a:rPr lang="en-US" dirty="0"/>
              <a:t>Are we sure it will find an optimal clustering? </a:t>
            </a:r>
          </a:p>
          <a:p>
            <a:r>
              <a:rPr lang="en-US" dirty="0"/>
              <a:t>How should we start it? </a:t>
            </a:r>
          </a:p>
          <a:p>
            <a:r>
              <a:rPr lang="en-US" dirty="0"/>
              <a:t>How could we automatically choose the number of centers?</a:t>
            </a:r>
          </a:p>
        </p:txBody>
      </p:sp>
    </p:spTree>
    <p:extLst>
      <p:ext uri="{BB962C8B-B14F-4D97-AF65-F5344CB8AC3E}">
        <p14:creationId xmlns:p14="http://schemas.microsoft.com/office/powerpoint/2010/main" val="1944111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C96312-79DF-AF40-92DC-BA1B1A99AE81}"/>
              </a:ext>
            </a:extLst>
          </p:cNvPr>
          <p:cNvPicPr>
            <a:picLocks noChangeAspect="1"/>
          </p:cNvPicPr>
          <p:nvPr/>
        </p:nvPicPr>
        <p:blipFill>
          <a:blip r:embed="rId2"/>
          <a:stretch>
            <a:fillRect/>
          </a:stretch>
        </p:blipFill>
        <p:spPr>
          <a:xfrm>
            <a:off x="1195192" y="0"/>
            <a:ext cx="9801616" cy="6858000"/>
          </a:xfrm>
          <a:prstGeom prst="rect">
            <a:avLst/>
          </a:prstGeom>
        </p:spPr>
      </p:pic>
    </p:spTree>
    <p:extLst>
      <p:ext uri="{BB962C8B-B14F-4D97-AF65-F5344CB8AC3E}">
        <p14:creationId xmlns:p14="http://schemas.microsoft.com/office/powerpoint/2010/main" val="16047794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821E3D-8F4F-2949-9152-C92C1F43F565}"/>
              </a:ext>
            </a:extLst>
          </p:cNvPr>
          <p:cNvPicPr>
            <a:picLocks noChangeAspect="1"/>
          </p:cNvPicPr>
          <p:nvPr/>
        </p:nvPicPr>
        <p:blipFill>
          <a:blip r:embed="rId2"/>
          <a:stretch>
            <a:fillRect/>
          </a:stretch>
        </p:blipFill>
        <p:spPr>
          <a:xfrm>
            <a:off x="1141815" y="0"/>
            <a:ext cx="9908370" cy="6858000"/>
          </a:xfrm>
          <a:prstGeom prst="rect">
            <a:avLst/>
          </a:prstGeom>
        </p:spPr>
      </p:pic>
    </p:spTree>
    <p:extLst>
      <p:ext uri="{BB962C8B-B14F-4D97-AF65-F5344CB8AC3E}">
        <p14:creationId xmlns:p14="http://schemas.microsoft.com/office/powerpoint/2010/main" val="350676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76B76C-85AE-6449-84A7-24F330A82D24}"/>
              </a:ext>
            </a:extLst>
          </p:cNvPr>
          <p:cNvPicPr>
            <a:picLocks noChangeAspect="1"/>
          </p:cNvPicPr>
          <p:nvPr/>
        </p:nvPicPr>
        <p:blipFill>
          <a:blip r:embed="rId2"/>
          <a:stretch>
            <a:fillRect/>
          </a:stretch>
        </p:blipFill>
        <p:spPr>
          <a:xfrm>
            <a:off x="1266567" y="0"/>
            <a:ext cx="9658865" cy="6858000"/>
          </a:xfrm>
          <a:prstGeom prst="rect">
            <a:avLst/>
          </a:prstGeom>
        </p:spPr>
      </p:pic>
    </p:spTree>
    <p:extLst>
      <p:ext uri="{BB962C8B-B14F-4D97-AF65-F5344CB8AC3E}">
        <p14:creationId xmlns:p14="http://schemas.microsoft.com/office/powerpoint/2010/main" val="3247704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5B502D-3B60-1147-A79A-89DA02650DE5}"/>
              </a:ext>
            </a:extLst>
          </p:cNvPr>
          <p:cNvPicPr>
            <a:picLocks noChangeAspect="1"/>
          </p:cNvPicPr>
          <p:nvPr/>
        </p:nvPicPr>
        <p:blipFill>
          <a:blip r:embed="rId2"/>
          <a:stretch>
            <a:fillRect/>
          </a:stretch>
        </p:blipFill>
        <p:spPr>
          <a:xfrm>
            <a:off x="1228696" y="0"/>
            <a:ext cx="9734608" cy="6858000"/>
          </a:xfrm>
          <a:prstGeom prst="rect">
            <a:avLst/>
          </a:prstGeom>
        </p:spPr>
      </p:pic>
    </p:spTree>
    <p:extLst>
      <p:ext uri="{BB962C8B-B14F-4D97-AF65-F5344CB8AC3E}">
        <p14:creationId xmlns:p14="http://schemas.microsoft.com/office/powerpoint/2010/main" val="1677348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24322C-1F1E-9A49-9D62-113C77D40BA4}"/>
              </a:ext>
            </a:extLst>
          </p:cNvPr>
          <p:cNvPicPr>
            <a:picLocks noChangeAspect="1"/>
          </p:cNvPicPr>
          <p:nvPr/>
        </p:nvPicPr>
        <p:blipFill>
          <a:blip r:embed="rId2"/>
          <a:stretch>
            <a:fillRect/>
          </a:stretch>
        </p:blipFill>
        <p:spPr>
          <a:xfrm>
            <a:off x="1174315" y="0"/>
            <a:ext cx="9843370" cy="6858000"/>
          </a:xfrm>
          <a:prstGeom prst="rect">
            <a:avLst/>
          </a:prstGeom>
        </p:spPr>
      </p:pic>
    </p:spTree>
    <p:extLst>
      <p:ext uri="{BB962C8B-B14F-4D97-AF65-F5344CB8AC3E}">
        <p14:creationId xmlns:p14="http://schemas.microsoft.com/office/powerpoint/2010/main" val="502026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2DB680-1167-1542-ADD9-7B74A8D8ACFD}"/>
              </a:ext>
            </a:extLst>
          </p:cNvPr>
          <p:cNvPicPr>
            <a:picLocks noChangeAspect="1"/>
          </p:cNvPicPr>
          <p:nvPr/>
        </p:nvPicPr>
        <p:blipFill>
          <a:blip r:embed="rId2"/>
          <a:stretch>
            <a:fillRect/>
          </a:stretch>
        </p:blipFill>
        <p:spPr>
          <a:xfrm>
            <a:off x="1147090" y="0"/>
            <a:ext cx="9897819" cy="6858000"/>
          </a:xfrm>
          <a:prstGeom prst="rect">
            <a:avLst/>
          </a:prstGeom>
        </p:spPr>
      </p:pic>
    </p:spTree>
    <p:extLst>
      <p:ext uri="{BB962C8B-B14F-4D97-AF65-F5344CB8AC3E}">
        <p14:creationId xmlns:p14="http://schemas.microsoft.com/office/powerpoint/2010/main" val="3534853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66AF75-0C09-1145-A7EB-E0B62F5B8AB0}"/>
              </a:ext>
            </a:extLst>
          </p:cNvPr>
          <p:cNvPicPr>
            <a:picLocks noChangeAspect="1"/>
          </p:cNvPicPr>
          <p:nvPr/>
        </p:nvPicPr>
        <p:blipFill>
          <a:blip r:embed="rId2"/>
          <a:stretch>
            <a:fillRect/>
          </a:stretch>
        </p:blipFill>
        <p:spPr>
          <a:xfrm>
            <a:off x="1201128" y="0"/>
            <a:ext cx="9789743" cy="6858000"/>
          </a:xfrm>
          <a:prstGeom prst="rect">
            <a:avLst/>
          </a:prstGeom>
        </p:spPr>
      </p:pic>
    </p:spTree>
    <p:extLst>
      <p:ext uri="{BB962C8B-B14F-4D97-AF65-F5344CB8AC3E}">
        <p14:creationId xmlns:p14="http://schemas.microsoft.com/office/powerpoint/2010/main" val="440862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C1CB4B-C4DB-B343-9A25-09E882C18E10}"/>
              </a:ext>
            </a:extLst>
          </p:cNvPr>
          <p:cNvPicPr>
            <a:picLocks noChangeAspect="1"/>
          </p:cNvPicPr>
          <p:nvPr/>
        </p:nvPicPr>
        <p:blipFill>
          <a:blip r:embed="rId2"/>
          <a:stretch>
            <a:fillRect/>
          </a:stretch>
        </p:blipFill>
        <p:spPr>
          <a:xfrm>
            <a:off x="502893" y="0"/>
            <a:ext cx="11186213" cy="6858000"/>
          </a:xfrm>
          <a:prstGeom prst="rect">
            <a:avLst/>
          </a:prstGeom>
        </p:spPr>
      </p:pic>
    </p:spTree>
    <p:extLst>
      <p:ext uri="{BB962C8B-B14F-4D97-AF65-F5344CB8AC3E}">
        <p14:creationId xmlns:p14="http://schemas.microsoft.com/office/powerpoint/2010/main" val="2409468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998337-BDF1-7240-A748-B74572BDE426}"/>
              </a:ext>
            </a:extLst>
          </p:cNvPr>
          <p:cNvPicPr>
            <a:picLocks noChangeAspect="1"/>
          </p:cNvPicPr>
          <p:nvPr/>
        </p:nvPicPr>
        <p:blipFill>
          <a:blip r:embed="rId2"/>
          <a:stretch>
            <a:fillRect/>
          </a:stretch>
        </p:blipFill>
        <p:spPr>
          <a:xfrm>
            <a:off x="1015913" y="951470"/>
            <a:ext cx="10160174" cy="4757352"/>
          </a:xfrm>
          <a:prstGeom prst="rect">
            <a:avLst/>
          </a:prstGeom>
        </p:spPr>
      </p:pic>
      <p:sp>
        <p:nvSpPr>
          <p:cNvPr id="5" name="Rectangle 4">
            <a:extLst>
              <a:ext uri="{FF2B5EF4-FFF2-40B4-BE49-F238E27FC236}">
                <a16:creationId xmlns:a16="http://schemas.microsoft.com/office/drawing/2014/main" id="{58BE8B7F-D017-C649-BABD-9008937C5B81}"/>
              </a:ext>
            </a:extLst>
          </p:cNvPr>
          <p:cNvSpPr/>
          <p:nvPr/>
        </p:nvSpPr>
        <p:spPr>
          <a:xfrm>
            <a:off x="1015913" y="5906530"/>
            <a:ext cx="9281026" cy="338554"/>
          </a:xfrm>
          <a:prstGeom prst="rect">
            <a:avLst/>
          </a:prstGeom>
        </p:spPr>
        <p:txBody>
          <a:bodyPr wrap="square">
            <a:spAutoFit/>
          </a:bodyPr>
          <a:lstStyle/>
          <a:p>
            <a:r>
              <a:rPr lang="en-US" sz="800" dirty="0"/>
              <a:t>https://</a:t>
            </a:r>
            <a:r>
              <a:rPr lang="en-US" sz="800" dirty="0" err="1"/>
              <a:t>www.google.com</a:t>
            </a:r>
            <a:r>
              <a:rPr lang="en-US" sz="800" dirty="0"/>
              <a:t>/</a:t>
            </a:r>
            <a:r>
              <a:rPr lang="en-US" sz="800" dirty="0" err="1"/>
              <a:t>url?sa</a:t>
            </a:r>
            <a:r>
              <a:rPr lang="en-US" sz="800" dirty="0"/>
              <a:t>=</a:t>
            </a:r>
            <a:r>
              <a:rPr lang="en-US" sz="800" dirty="0" err="1"/>
              <a:t>i&amp;source</a:t>
            </a:r>
            <a:r>
              <a:rPr lang="en-US" sz="800" dirty="0"/>
              <a:t>=</a:t>
            </a:r>
            <a:r>
              <a:rPr lang="en-US" sz="800" dirty="0" err="1"/>
              <a:t>images&amp;cd</a:t>
            </a:r>
            <a:r>
              <a:rPr lang="en-US" sz="800" dirty="0"/>
              <a:t>=&amp;</a:t>
            </a:r>
            <a:r>
              <a:rPr lang="en-US" sz="800" dirty="0" err="1"/>
              <a:t>ved</a:t>
            </a:r>
            <a:r>
              <a:rPr lang="en-US" sz="800" dirty="0"/>
              <a:t>=2ahUKEwi1-cfJ6vTlAhXEIDQIHVuLAB0QjRx6BAgBEAQ&amp;url=https%3A%2F%2Fwww.researchgate.net%2Ffigure%2FSupervised-and-unsupervised-machine-learning_fig2_325867536&amp;psig=AOvVaw3u2Dr8SKrMEPc5XbqNOEbz&amp;ust=1574203325663897</a:t>
            </a:r>
          </a:p>
        </p:txBody>
      </p:sp>
    </p:spTree>
    <p:extLst>
      <p:ext uri="{BB962C8B-B14F-4D97-AF65-F5344CB8AC3E}">
        <p14:creationId xmlns:p14="http://schemas.microsoft.com/office/powerpoint/2010/main" val="4278357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CBE498-41BD-C243-8433-6805F54C50C0}"/>
              </a:ext>
            </a:extLst>
          </p:cNvPr>
          <p:cNvPicPr>
            <a:picLocks noChangeAspect="1"/>
          </p:cNvPicPr>
          <p:nvPr/>
        </p:nvPicPr>
        <p:blipFill>
          <a:blip r:embed="rId2"/>
          <a:stretch>
            <a:fillRect/>
          </a:stretch>
        </p:blipFill>
        <p:spPr>
          <a:xfrm>
            <a:off x="95250" y="749300"/>
            <a:ext cx="12001500" cy="5359400"/>
          </a:xfrm>
          <a:prstGeom prst="rect">
            <a:avLst/>
          </a:prstGeom>
        </p:spPr>
      </p:pic>
    </p:spTree>
    <p:extLst>
      <p:ext uri="{BB962C8B-B14F-4D97-AF65-F5344CB8AC3E}">
        <p14:creationId xmlns:p14="http://schemas.microsoft.com/office/powerpoint/2010/main" val="3502000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D5500A-3B8F-7B44-BA20-AB0E823A6E92}"/>
              </a:ext>
            </a:extLst>
          </p:cNvPr>
          <p:cNvPicPr>
            <a:picLocks noChangeAspect="1"/>
          </p:cNvPicPr>
          <p:nvPr/>
        </p:nvPicPr>
        <p:blipFill>
          <a:blip r:embed="rId2"/>
          <a:stretch>
            <a:fillRect/>
          </a:stretch>
        </p:blipFill>
        <p:spPr>
          <a:xfrm>
            <a:off x="1322590" y="0"/>
            <a:ext cx="9546819" cy="6858000"/>
          </a:xfrm>
          <a:prstGeom prst="rect">
            <a:avLst/>
          </a:prstGeom>
        </p:spPr>
      </p:pic>
    </p:spTree>
    <p:extLst>
      <p:ext uri="{BB962C8B-B14F-4D97-AF65-F5344CB8AC3E}">
        <p14:creationId xmlns:p14="http://schemas.microsoft.com/office/powerpoint/2010/main" val="1217139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87B7307-1960-234D-BC29-1123D9A12F5E}"/>
              </a:ext>
            </a:extLst>
          </p:cNvPr>
          <p:cNvPicPr>
            <a:picLocks noChangeAspect="1"/>
          </p:cNvPicPr>
          <p:nvPr/>
        </p:nvPicPr>
        <p:blipFill>
          <a:blip r:embed="rId2"/>
          <a:stretch>
            <a:fillRect/>
          </a:stretch>
        </p:blipFill>
        <p:spPr>
          <a:xfrm>
            <a:off x="1367907" y="0"/>
            <a:ext cx="9456185" cy="6858000"/>
          </a:xfrm>
          <a:prstGeom prst="rect">
            <a:avLst/>
          </a:prstGeom>
        </p:spPr>
      </p:pic>
    </p:spTree>
    <p:extLst>
      <p:ext uri="{BB962C8B-B14F-4D97-AF65-F5344CB8AC3E}">
        <p14:creationId xmlns:p14="http://schemas.microsoft.com/office/powerpoint/2010/main" val="3291803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C36616-AAA1-1449-A39B-38257D20FAFB}"/>
              </a:ext>
            </a:extLst>
          </p:cNvPr>
          <p:cNvPicPr>
            <a:picLocks noChangeAspect="1"/>
          </p:cNvPicPr>
          <p:nvPr/>
        </p:nvPicPr>
        <p:blipFill>
          <a:blip r:embed="rId2"/>
          <a:stretch>
            <a:fillRect/>
          </a:stretch>
        </p:blipFill>
        <p:spPr>
          <a:xfrm>
            <a:off x="1351280" y="0"/>
            <a:ext cx="9489440" cy="6858000"/>
          </a:xfrm>
          <a:prstGeom prst="rect">
            <a:avLst/>
          </a:prstGeom>
        </p:spPr>
      </p:pic>
    </p:spTree>
    <p:extLst>
      <p:ext uri="{BB962C8B-B14F-4D97-AF65-F5344CB8AC3E}">
        <p14:creationId xmlns:p14="http://schemas.microsoft.com/office/powerpoint/2010/main" val="15590985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E2B528B-0E96-2948-9D3C-D77CB19C8776}"/>
              </a:ext>
            </a:extLst>
          </p:cNvPr>
          <p:cNvPicPr>
            <a:picLocks noChangeAspect="1"/>
          </p:cNvPicPr>
          <p:nvPr/>
        </p:nvPicPr>
        <p:blipFill>
          <a:blip r:embed="rId2"/>
          <a:stretch>
            <a:fillRect/>
          </a:stretch>
        </p:blipFill>
        <p:spPr>
          <a:xfrm>
            <a:off x="1586363" y="401639"/>
            <a:ext cx="9019274" cy="6456361"/>
          </a:xfrm>
          <a:prstGeom prst="rect">
            <a:avLst/>
          </a:prstGeom>
        </p:spPr>
      </p:pic>
    </p:spTree>
    <p:extLst>
      <p:ext uri="{BB962C8B-B14F-4D97-AF65-F5344CB8AC3E}">
        <p14:creationId xmlns:p14="http://schemas.microsoft.com/office/powerpoint/2010/main" val="38863780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7A0BC6-C8D1-6646-A2A6-4908CCB83901}"/>
              </a:ext>
            </a:extLst>
          </p:cNvPr>
          <p:cNvPicPr>
            <a:picLocks noChangeAspect="1"/>
          </p:cNvPicPr>
          <p:nvPr/>
        </p:nvPicPr>
        <p:blipFill>
          <a:blip r:embed="rId2"/>
          <a:stretch>
            <a:fillRect/>
          </a:stretch>
        </p:blipFill>
        <p:spPr>
          <a:xfrm>
            <a:off x="1375333" y="0"/>
            <a:ext cx="9441334" cy="6858000"/>
          </a:xfrm>
          <a:prstGeom prst="rect">
            <a:avLst/>
          </a:prstGeom>
        </p:spPr>
      </p:pic>
    </p:spTree>
    <p:extLst>
      <p:ext uri="{BB962C8B-B14F-4D97-AF65-F5344CB8AC3E}">
        <p14:creationId xmlns:p14="http://schemas.microsoft.com/office/powerpoint/2010/main" val="5310660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029DCE-9E55-CB4F-80D2-87948F8BE78D}"/>
              </a:ext>
            </a:extLst>
          </p:cNvPr>
          <p:cNvPicPr>
            <a:picLocks noChangeAspect="1"/>
          </p:cNvPicPr>
          <p:nvPr/>
        </p:nvPicPr>
        <p:blipFill>
          <a:blip r:embed="rId2"/>
          <a:stretch>
            <a:fillRect/>
          </a:stretch>
        </p:blipFill>
        <p:spPr>
          <a:xfrm>
            <a:off x="2003152" y="620150"/>
            <a:ext cx="8185696" cy="5869550"/>
          </a:xfrm>
          <a:prstGeom prst="rect">
            <a:avLst/>
          </a:prstGeom>
        </p:spPr>
      </p:pic>
    </p:spTree>
    <p:extLst>
      <p:ext uri="{BB962C8B-B14F-4D97-AF65-F5344CB8AC3E}">
        <p14:creationId xmlns:p14="http://schemas.microsoft.com/office/powerpoint/2010/main" val="20872582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1E63A-DB58-2B44-9A27-42CDE242BA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DE6CFE9-2C86-B043-88B1-D0EB7119AB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68AC4DB-A135-3940-95ED-E12CC5C7C054}"/>
              </a:ext>
            </a:extLst>
          </p:cNvPr>
          <p:cNvPicPr>
            <a:picLocks noChangeAspect="1"/>
          </p:cNvPicPr>
          <p:nvPr/>
        </p:nvPicPr>
        <p:blipFill>
          <a:blip r:embed="rId2"/>
          <a:stretch>
            <a:fillRect/>
          </a:stretch>
        </p:blipFill>
        <p:spPr>
          <a:xfrm>
            <a:off x="1433969" y="0"/>
            <a:ext cx="9324062" cy="6858000"/>
          </a:xfrm>
          <a:prstGeom prst="rect">
            <a:avLst/>
          </a:prstGeom>
        </p:spPr>
      </p:pic>
    </p:spTree>
    <p:extLst>
      <p:ext uri="{BB962C8B-B14F-4D97-AF65-F5344CB8AC3E}">
        <p14:creationId xmlns:p14="http://schemas.microsoft.com/office/powerpoint/2010/main" val="36962827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D8F82E-DF40-4F43-88E5-3BD58D5A3E97}"/>
              </a:ext>
            </a:extLst>
          </p:cNvPr>
          <p:cNvPicPr>
            <a:picLocks noChangeAspect="1"/>
          </p:cNvPicPr>
          <p:nvPr/>
        </p:nvPicPr>
        <p:blipFill>
          <a:blip r:embed="rId2"/>
          <a:stretch>
            <a:fillRect/>
          </a:stretch>
        </p:blipFill>
        <p:spPr>
          <a:xfrm>
            <a:off x="1336431" y="0"/>
            <a:ext cx="9519138" cy="6858000"/>
          </a:xfrm>
          <a:prstGeom prst="rect">
            <a:avLst/>
          </a:prstGeom>
        </p:spPr>
      </p:pic>
    </p:spTree>
    <p:extLst>
      <p:ext uri="{BB962C8B-B14F-4D97-AF65-F5344CB8AC3E}">
        <p14:creationId xmlns:p14="http://schemas.microsoft.com/office/powerpoint/2010/main" val="856800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6359A-90BF-FA4B-9166-50B2E403464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A8474F-A340-6D44-AF22-A60E925048C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1DACE70-E540-0C4F-8F13-760BAE9B22CD}"/>
              </a:ext>
            </a:extLst>
          </p:cNvPr>
          <p:cNvPicPr>
            <a:picLocks noChangeAspect="1"/>
          </p:cNvPicPr>
          <p:nvPr/>
        </p:nvPicPr>
        <p:blipFill>
          <a:blip r:embed="rId2"/>
          <a:stretch>
            <a:fillRect/>
          </a:stretch>
        </p:blipFill>
        <p:spPr>
          <a:xfrm>
            <a:off x="1330569" y="0"/>
            <a:ext cx="9530862" cy="6858000"/>
          </a:xfrm>
          <a:prstGeom prst="rect">
            <a:avLst/>
          </a:prstGeom>
        </p:spPr>
      </p:pic>
    </p:spTree>
    <p:extLst>
      <p:ext uri="{BB962C8B-B14F-4D97-AF65-F5344CB8AC3E}">
        <p14:creationId xmlns:p14="http://schemas.microsoft.com/office/powerpoint/2010/main" val="4289226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9656-7446-3C49-9579-35BA94FA3CB4}"/>
              </a:ext>
            </a:extLst>
          </p:cNvPr>
          <p:cNvSpPr>
            <a:spLocks noGrp="1"/>
          </p:cNvSpPr>
          <p:nvPr>
            <p:ph type="title"/>
          </p:nvPr>
        </p:nvSpPr>
        <p:spPr/>
        <p:txBody>
          <a:bodyPr/>
          <a:lstStyle/>
          <a:p>
            <a:r>
              <a:rPr lang="en-US" dirty="0"/>
              <a:t>Clustering</a:t>
            </a:r>
          </a:p>
        </p:txBody>
      </p:sp>
      <p:pic>
        <p:nvPicPr>
          <p:cNvPr id="1026" name="Picture 2">
            <a:extLst>
              <a:ext uri="{FF2B5EF4-FFF2-40B4-BE49-F238E27FC236}">
                <a16:creationId xmlns:a16="http://schemas.microsoft.com/office/drawing/2014/main" id="{E022EF8C-873C-B34A-912B-581277B285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701" y="3222171"/>
            <a:ext cx="5793822" cy="28865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1A22199-E6C7-0642-9F69-B403A2EFC7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8780" y="547599"/>
            <a:ext cx="6565899" cy="22031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137B920-17E0-4148-9950-BDDF87132B4D}"/>
              </a:ext>
            </a:extLst>
          </p:cNvPr>
          <p:cNvSpPr/>
          <p:nvPr/>
        </p:nvSpPr>
        <p:spPr>
          <a:xfrm>
            <a:off x="520701" y="6094957"/>
            <a:ext cx="6096000" cy="215444"/>
          </a:xfrm>
          <a:prstGeom prst="rect">
            <a:avLst/>
          </a:prstGeom>
        </p:spPr>
        <p:txBody>
          <a:bodyPr>
            <a:spAutoFit/>
          </a:bodyPr>
          <a:lstStyle/>
          <a:p>
            <a:r>
              <a:rPr lang="en-US" sz="800" dirty="0"/>
              <a:t>https://</a:t>
            </a:r>
            <a:r>
              <a:rPr lang="en-US" sz="800" dirty="0" err="1"/>
              <a:t>qph.fs.quoracdn.net</a:t>
            </a:r>
            <a:r>
              <a:rPr lang="en-US" sz="800" dirty="0"/>
              <a:t>/main-qimg-ccff5b1acc4e4c8bf697ffce489f6d19</a:t>
            </a:r>
          </a:p>
        </p:txBody>
      </p:sp>
      <p:sp>
        <p:nvSpPr>
          <p:cNvPr id="5" name="Rectangle 4">
            <a:extLst>
              <a:ext uri="{FF2B5EF4-FFF2-40B4-BE49-F238E27FC236}">
                <a16:creationId xmlns:a16="http://schemas.microsoft.com/office/drawing/2014/main" id="{FB67B902-B5C1-9F43-A019-75515D63F499}"/>
              </a:ext>
            </a:extLst>
          </p:cNvPr>
          <p:cNvSpPr/>
          <p:nvPr/>
        </p:nvSpPr>
        <p:spPr>
          <a:xfrm>
            <a:off x="5178780" y="2771028"/>
            <a:ext cx="6096000" cy="215444"/>
          </a:xfrm>
          <a:prstGeom prst="rect">
            <a:avLst/>
          </a:prstGeom>
        </p:spPr>
        <p:txBody>
          <a:bodyPr>
            <a:spAutoFit/>
          </a:bodyPr>
          <a:lstStyle/>
          <a:p>
            <a:r>
              <a:rPr lang="en-US" sz="800" dirty="0"/>
              <a:t>https://</a:t>
            </a:r>
            <a:r>
              <a:rPr lang="en-US" sz="800" dirty="0" err="1"/>
              <a:t>qph.fs.quoracdn.net</a:t>
            </a:r>
            <a:r>
              <a:rPr lang="en-US" sz="800" dirty="0"/>
              <a:t>/main-qimg-0e5dd3bd8e7c605b0429b0c59d635b52</a:t>
            </a:r>
          </a:p>
        </p:txBody>
      </p:sp>
    </p:spTree>
    <p:extLst>
      <p:ext uri="{BB962C8B-B14F-4D97-AF65-F5344CB8AC3E}">
        <p14:creationId xmlns:p14="http://schemas.microsoft.com/office/powerpoint/2010/main" val="32932961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29E5F-6F22-564D-A38A-41858E2698C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95EBE90-D69A-D047-98FC-8A68933F0E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82978A2-1258-5E43-A249-801438882CA2}"/>
              </a:ext>
            </a:extLst>
          </p:cNvPr>
          <p:cNvPicPr>
            <a:picLocks noChangeAspect="1"/>
          </p:cNvPicPr>
          <p:nvPr/>
        </p:nvPicPr>
        <p:blipFill>
          <a:blip r:embed="rId2"/>
          <a:stretch>
            <a:fillRect/>
          </a:stretch>
        </p:blipFill>
        <p:spPr>
          <a:xfrm>
            <a:off x="1206053" y="0"/>
            <a:ext cx="9779894" cy="6858000"/>
          </a:xfrm>
          <a:prstGeom prst="rect">
            <a:avLst/>
          </a:prstGeom>
        </p:spPr>
      </p:pic>
    </p:spTree>
    <p:extLst>
      <p:ext uri="{BB962C8B-B14F-4D97-AF65-F5344CB8AC3E}">
        <p14:creationId xmlns:p14="http://schemas.microsoft.com/office/powerpoint/2010/main" val="24624768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AACC7-960C-144E-BD7B-6DB847DAA5A1}"/>
              </a:ext>
            </a:extLst>
          </p:cNvPr>
          <p:cNvSpPr>
            <a:spLocks noGrp="1"/>
          </p:cNvSpPr>
          <p:nvPr>
            <p:ph type="title"/>
          </p:nvPr>
        </p:nvSpPr>
        <p:spPr/>
        <p:txBody>
          <a:bodyPr/>
          <a:lstStyle/>
          <a:p>
            <a:r>
              <a:rPr lang="en-US" dirty="0"/>
              <a:t>What you should know?</a:t>
            </a:r>
          </a:p>
        </p:txBody>
      </p:sp>
      <p:sp>
        <p:nvSpPr>
          <p:cNvPr id="3" name="Content Placeholder 2">
            <a:extLst>
              <a:ext uri="{FF2B5EF4-FFF2-40B4-BE49-F238E27FC236}">
                <a16:creationId xmlns:a16="http://schemas.microsoft.com/office/drawing/2014/main" id="{3C12A858-A1A5-BB4C-989F-F694FDE3B78C}"/>
              </a:ext>
            </a:extLst>
          </p:cNvPr>
          <p:cNvSpPr>
            <a:spLocks noGrp="1"/>
          </p:cNvSpPr>
          <p:nvPr>
            <p:ph idx="1"/>
          </p:nvPr>
        </p:nvSpPr>
        <p:spPr/>
        <p:txBody>
          <a:bodyPr/>
          <a:lstStyle/>
          <a:p>
            <a:r>
              <a:rPr lang="en-US" dirty="0"/>
              <a:t>All the details of K-means</a:t>
            </a:r>
          </a:p>
          <a:p>
            <a:r>
              <a:rPr lang="en-US" dirty="0"/>
              <a:t>The theory behind K-means as an optimization algorithm</a:t>
            </a:r>
          </a:p>
          <a:p>
            <a:r>
              <a:rPr lang="en-US" dirty="0"/>
              <a:t>How K-means can get stuck</a:t>
            </a:r>
          </a:p>
          <a:p>
            <a:r>
              <a:rPr lang="en-US" dirty="0"/>
              <a:t>The outline of Hierarchical clustering</a:t>
            </a:r>
          </a:p>
          <a:p>
            <a:r>
              <a:rPr lang="en-US" dirty="0"/>
              <a:t>Be able to contrast between which problems would be relatively well/poorly suited to </a:t>
            </a:r>
            <a:r>
              <a:rPr lang="en-US" dirty="0" err="1"/>
              <a:t>Kmeans</a:t>
            </a:r>
            <a:r>
              <a:rPr lang="en-US"/>
              <a:t> vs</a:t>
            </a:r>
            <a:r>
              <a:rPr lang="en-US" dirty="0"/>
              <a:t> </a:t>
            </a:r>
            <a:r>
              <a:rPr lang="en-US"/>
              <a:t>Hierarchical </a:t>
            </a:r>
            <a:r>
              <a:rPr lang="en-US" dirty="0"/>
              <a:t>clustering</a:t>
            </a:r>
          </a:p>
        </p:txBody>
      </p:sp>
    </p:spTree>
    <p:extLst>
      <p:ext uri="{BB962C8B-B14F-4D97-AF65-F5344CB8AC3E}">
        <p14:creationId xmlns:p14="http://schemas.microsoft.com/office/powerpoint/2010/main" val="18359323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2FBDF-B655-1C48-8BAC-DF87F4F3A408}"/>
              </a:ext>
            </a:extLst>
          </p:cNvPr>
          <p:cNvSpPr>
            <a:spLocks noGrp="1"/>
          </p:cNvSpPr>
          <p:nvPr>
            <p:ph type="title"/>
          </p:nvPr>
        </p:nvSpPr>
        <p:spPr/>
        <p:txBody>
          <a:bodyPr/>
          <a:lstStyle/>
          <a:p>
            <a:r>
              <a:rPr lang="en-US" dirty="0"/>
              <a:t>Acknowledgements</a:t>
            </a:r>
          </a:p>
        </p:txBody>
      </p:sp>
      <p:sp>
        <p:nvSpPr>
          <p:cNvPr id="3" name="Content Placeholder 2">
            <a:extLst>
              <a:ext uri="{FF2B5EF4-FFF2-40B4-BE49-F238E27FC236}">
                <a16:creationId xmlns:a16="http://schemas.microsoft.com/office/drawing/2014/main" id="{8DCE992F-AEC4-8542-9D8B-73B01D2749C1}"/>
              </a:ext>
            </a:extLst>
          </p:cNvPr>
          <p:cNvSpPr>
            <a:spLocks noGrp="1"/>
          </p:cNvSpPr>
          <p:nvPr>
            <p:ph idx="1"/>
          </p:nvPr>
        </p:nvSpPr>
        <p:spPr/>
        <p:txBody>
          <a:bodyPr/>
          <a:lstStyle/>
          <a:p>
            <a:pPr marL="0" indent="0">
              <a:buNone/>
            </a:pPr>
            <a:r>
              <a:rPr lang="en-US" dirty="0"/>
              <a:t>Note to other teachers and users of these slides. Portions of these slides are provided by Andrew Anton. Here is his message:</a:t>
            </a:r>
          </a:p>
          <a:p>
            <a:pPr marL="0" indent="0">
              <a:buNone/>
            </a:pPr>
            <a:r>
              <a:rPr lang="en-US" dirty="0"/>
              <a:t>Andrew would be delighted if you found this source material useful in giving your own lectures. Feel free to use these slides verbatim, or to modify them to fit your own needs. PowerPoint originals are available. If you make use of a significant portion of these slides in your own lecture, please include this message, or the following link to the source repository of Andrew’s tutorials: http://</a:t>
            </a:r>
            <a:r>
              <a:rPr lang="en-US" dirty="0" err="1"/>
              <a:t>www.cs.cmu.edu</a:t>
            </a:r>
            <a:r>
              <a:rPr lang="en-US" dirty="0"/>
              <a:t>/~</a:t>
            </a:r>
            <a:r>
              <a:rPr lang="en-US" dirty="0" err="1"/>
              <a:t>awm</a:t>
            </a:r>
            <a:r>
              <a:rPr lang="en-US" dirty="0"/>
              <a:t>/tutorials . Comments and corrections gratefully received.</a:t>
            </a:r>
          </a:p>
        </p:txBody>
      </p:sp>
    </p:spTree>
    <p:extLst>
      <p:ext uri="{BB962C8B-B14F-4D97-AF65-F5344CB8AC3E}">
        <p14:creationId xmlns:p14="http://schemas.microsoft.com/office/powerpoint/2010/main" val="729690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4AD030DB-A731-B04F-B85E-3C4281BD5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3300" y="1600200"/>
            <a:ext cx="76454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9481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A8AB82-BDFA-9742-8300-88ABBF0C6C19}"/>
              </a:ext>
            </a:extLst>
          </p:cNvPr>
          <p:cNvSpPr>
            <a:spLocks noGrp="1"/>
          </p:cNvSpPr>
          <p:nvPr>
            <p:ph type="title"/>
          </p:nvPr>
        </p:nvSpPr>
        <p:spPr/>
        <p:txBody>
          <a:bodyPr/>
          <a:lstStyle/>
          <a:p>
            <a:r>
              <a:rPr lang="en-US" dirty="0"/>
              <a:t>K-Means Example</a:t>
            </a:r>
          </a:p>
        </p:txBody>
      </p:sp>
      <p:sp>
        <p:nvSpPr>
          <p:cNvPr id="5" name="Text Placeholder 4">
            <a:extLst>
              <a:ext uri="{FF2B5EF4-FFF2-40B4-BE49-F238E27FC236}">
                <a16:creationId xmlns:a16="http://schemas.microsoft.com/office/drawing/2014/main" id="{F65E6461-8871-5C40-ADB2-C597DB86B3D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10689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373FC9-B7AE-A543-8561-9A4D529EC169}"/>
              </a:ext>
            </a:extLst>
          </p:cNvPr>
          <p:cNvPicPr>
            <a:picLocks noChangeAspect="1"/>
          </p:cNvPicPr>
          <p:nvPr/>
        </p:nvPicPr>
        <p:blipFill>
          <a:blip r:embed="rId2"/>
          <a:stretch>
            <a:fillRect/>
          </a:stretch>
        </p:blipFill>
        <p:spPr>
          <a:xfrm>
            <a:off x="2200148" y="643466"/>
            <a:ext cx="7791704" cy="5571067"/>
          </a:xfrm>
          <a:prstGeom prst="rect">
            <a:avLst/>
          </a:prstGeom>
        </p:spPr>
      </p:pic>
    </p:spTree>
    <p:extLst>
      <p:ext uri="{BB962C8B-B14F-4D97-AF65-F5344CB8AC3E}">
        <p14:creationId xmlns:p14="http://schemas.microsoft.com/office/powerpoint/2010/main" val="2337630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2BB4D0-198C-414F-BAC5-7BF470639CC6}"/>
              </a:ext>
            </a:extLst>
          </p:cNvPr>
          <p:cNvPicPr>
            <a:picLocks noChangeAspect="1"/>
          </p:cNvPicPr>
          <p:nvPr/>
        </p:nvPicPr>
        <p:blipFill>
          <a:blip r:embed="rId2"/>
          <a:stretch>
            <a:fillRect/>
          </a:stretch>
        </p:blipFill>
        <p:spPr>
          <a:xfrm>
            <a:off x="1251121" y="0"/>
            <a:ext cx="9689757" cy="6858000"/>
          </a:xfrm>
          <a:prstGeom prst="rect">
            <a:avLst/>
          </a:prstGeom>
        </p:spPr>
      </p:pic>
    </p:spTree>
    <p:extLst>
      <p:ext uri="{BB962C8B-B14F-4D97-AF65-F5344CB8AC3E}">
        <p14:creationId xmlns:p14="http://schemas.microsoft.com/office/powerpoint/2010/main" val="1988569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622CEC-9C68-F74B-B8A2-F5E3AD44CA78}"/>
              </a:ext>
            </a:extLst>
          </p:cNvPr>
          <p:cNvPicPr>
            <a:picLocks noChangeAspect="1"/>
          </p:cNvPicPr>
          <p:nvPr/>
        </p:nvPicPr>
        <p:blipFill>
          <a:blip r:embed="rId2"/>
          <a:stretch>
            <a:fillRect/>
          </a:stretch>
        </p:blipFill>
        <p:spPr>
          <a:xfrm>
            <a:off x="1271892" y="0"/>
            <a:ext cx="9648215" cy="6858000"/>
          </a:xfrm>
          <a:prstGeom prst="rect">
            <a:avLst/>
          </a:prstGeom>
        </p:spPr>
      </p:pic>
    </p:spTree>
    <p:extLst>
      <p:ext uri="{BB962C8B-B14F-4D97-AF65-F5344CB8AC3E}">
        <p14:creationId xmlns:p14="http://schemas.microsoft.com/office/powerpoint/2010/main" val="3912766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9A00A8-9D4D-C14A-85CF-E2113A91371D}"/>
              </a:ext>
            </a:extLst>
          </p:cNvPr>
          <p:cNvPicPr>
            <a:picLocks noChangeAspect="1"/>
          </p:cNvPicPr>
          <p:nvPr/>
        </p:nvPicPr>
        <p:blipFill>
          <a:blip r:embed="rId2"/>
          <a:stretch>
            <a:fillRect/>
          </a:stretch>
        </p:blipFill>
        <p:spPr>
          <a:xfrm>
            <a:off x="1218054" y="0"/>
            <a:ext cx="9755892" cy="6858000"/>
          </a:xfrm>
          <a:prstGeom prst="rect">
            <a:avLst/>
          </a:prstGeom>
        </p:spPr>
      </p:pic>
    </p:spTree>
    <p:extLst>
      <p:ext uri="{BB962C8B-B14F-4D97-AF65-F5344CB8AC3E}">
        <p14:creationId xmlns:p14="http://schemas.microsoft.com/office/powerpoint/2010/main" val="464112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303</Words>
  <Application>Microsoft Macintosh PowerPoint</Application>
  <PresentationFormat>Widescreen</PresentationFormat>
  <Paragraphs>23</Paragraphs>
  <Slides>32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Office Theme</vt:lpstr>
      <vt:lpstr>K-means</vt:lpstr>
      <vt:lpstr>PowerPoint Presentation</vt:lpstr>
      <vt:lpstr>Clustering</vt:lpstr>
      <vt:lpstr>PowerPoint Presentation</vt:lpstr>
      <vt:lpstr>K-Means Example</vt:lpstr>
      <vt:lpstr>PowerPoint Presentation</vt:lpstr>
      <vt:lpstr>PowerPoint Presentation</vt:lpstr>
      <vt:lpstr>PowerPoint Presentation</vt:lpstr>
      <vt:lpstr>PowerPoint Presentation</vt:lpstr>
      <vt:lpstr>PowerPoint Presentation</vt:lpstr>
      <vt:lpstr>Simple algorithm but some deeper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you should know?</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K-means</dc:title>
  <dc:creator>Anderson, Paul E</dc:creator>
  <cp:lastModifiedBy>Anderson, Paul E</cp:lastModifiedBy>
  <cp:revision>13</cp:revision>
  <dcterms:created xsi:type="dcterms:W3CDTF">2019-11-18T22:40:57Z</dcterms:created>
  <dcterms:modified xsi:type="dcterms:W3CDTF">2020-02-10T20:47:28Z</dcterms:modified>
</cp:coreProperties>
</file>